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34"/>
  </p:notesMasterIdLst>
  <p:handoutMasterIdLst>
    <p:handoutMasterId r:id="rId35"/>
  </p:handoutMasterIdLst>
  <p:sldIdLst>
    <p:sldId id="350" r:id="rId5"/>
    <p:sldId id="352" r:id="rId6"/>
    <p:sldId id="378" r:id="rId7"/>
    <p:sldId id="361" r:id="rId8"/>
    <p:sldId id="366" r:id="rId9"/>
    <p:sldId id="365" r:id="rId10"/>
    <p:sldId id="376" r:id="rId11"/>
    <p:sldId id="367" r:id="rId12"/>
    <p:sldId id="368" r:id="rId13"/>
    <p:sldId id="371" r:id="rId14"/>
    <p:sldId id="372" r:id="rId15"/>
    <p:sldId id="377" r:id="rId16"/>
    <p:sldId id="363" r:id="rId17"/>
    <p:sldId id="379" r:id="rId18"/>
    <p:sldId id="380" r:id="rId19"/>
    <p:sldId id="381" r:id="rId20"/>
    <p:sldId id="384" r:id="rId21"/>
    <p:sldId id="382" r:id="rId22"/>
    <p:sldId id="383" r:id="rId23"/>
    <p:sldId id="385" r:id="rId24"/>
    <p:sldId id="386" r:id="rId25"/>
    <p:sldId id="387" r:id="rId26"/>
    <p:sldId id="393" r:id="rId27"/>
    <p:sldId id="388" r:id="rId28"/>
    <p:sldId id="389" r:id="rId29"/>
    <p:sldId id="390" r:id="rId30"/>
    <p:sldId id="391" r:id="rId31"/>
    <p:sldId id="392" r:id="rId32"/>
    <p:sldId id="34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C5FF"/>
    <a:srgbClr val="BA56FF"/>
    <a:srgbClr val="98C7F1"/>
    <a:srgbClr val="FFC43C"/>
    <a:srgbClr val="94EDFE"/>
    <a:srgbClr val="D6A4FF"/>
    <a:srgbClr val="00FFF1"/>
    <a:srgbClr val="00FF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A7D7D1-8809-4FB4-8AD6-357C94014EA4}" v="331" dt="2021-04-22T10:38:45.123"/>
    <p1510:client id="{FA58A693-50B3-437E-AD52-B88D40E35526}" v="3" dt="2020-10-14T20:04:43.3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55" autoAdjust="0"/>
    <p:restoredTop sz="95216" autoAdjust="0"/>
  </p:normalViewPr>
  <p:slideViewPr>
    <p:cSldViewPr snapToGrid="0">
      <p:cViewPr varScale="1">
        <p:scale>
          <a:sx n="141" d="100"/>
          <a:sy n="141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4/30/21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60DA6-6E6F-47BF-9680-1B030F525D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8F140D-2B48-4E31-9E97-08B68ABBAC1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 dirty="0"/>
              <a:t>Click to edit 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 dirty="0"/>
              <a:t>Click to edit 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 dirty="0"/>
              <a:t>Click to edit 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9B87D-E8CF-49AE-9326-2FEED2392F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A139CE-3E4D-4224-B157-2D29EC10FE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BF2453-9E16-47FE-A8ED-4661246DE59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6E9EA-D950-424A-BC92-F6794D6E5D6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10C66-2FF2-41F8-98FA-BE4983369645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851A3FD-B717-4588-9809-4FFAC5FF47A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85929-1018-4370-A170-074C414B228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536E-AD08-4371-85E9-A816C30B6AE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78EA5-216B-41F7-80D1-9ED07FFDB66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2CC63-C628-4456-9B92-DA4E670BAC0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42D896-6ACC-40D7-8D8B-F9AF3E7DE1A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9F7A1E-B7E2-4E9C-A66C-BCE08900C5F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E0184F-2619-4333-B49F-C7ACE8B2C3A6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A1C65-B00C-4CA4-83B6-3DFA3DF9629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 dirty="0"/>
              <a:t>Click to edit 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 dirty="0"/>
              <a:t>Click to edit 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edit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6DFD4-BF8C-4939-874D-85B7DF956768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73856F-38E9-4BBF-93D8-0F8AC2E0E6C7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FCA8E82-58CD-E045-8B98-B7A85B79B752}" type="datetime4">
              <a:rPr lang="en-US" smtClean="0"/>
              <a:pPr/>
              <a:t>April 30, 2021</a:t>
            </a:fld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disarip/DS_Project" TargetMode="External"/><Relationship Id="rId2" Type="http://schemas.openxmlformats.org/officeDocument/2006/relationships/hyperlink" Target="https://www.open-mpi.org/doc/current/" TargetMode="Externa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8349" y="2389129"/>
            <a:ext cx="5737411" cy="1281952"/>
          </a:xfrm>
        </p:spPr>
        <p:txBody>
          <a:bodyPr/>
          <a:lstStyle/>
          <a:p>
            <a:r>
              <a:rPr lang="en-US" sz="4400" dirty="0">
                <a:ea typeface="+mj-lt"/>
                <a:cs typeface="+mj-lt"/>
              </a:rPr>
              <a:t>Spanning Tree based</a:t>
            </a:r>
            <a:br>
              <a:rPr lang="en-US" sz="4400" dirty="0">
                <a:ea typeface="+mj-lt"/>
                <a:cs typeface="+mj-lt"/>
              </a:rPr>
            </a:br>
            <a:r>
              <a:rPr lang="en-US" sz="4400" dirty="0">
                <a:ea typeface="+mj-lt"/>
                <a:cs typeface="+mj-lt"/>
              </a:rPr>
              <a:t>Termination Detection</a:t>
            </a:r>
            <a:endParaRPr lang="en-US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468871"/>
            <a:ext cx="5491570" cy="9533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Aditya </a:t>
            </a:r>
            <a:r>
              <a:rPr lang="en-US" dirty="0" err="1"/>
              <a:t>Saripalli</a:t>
            </a:r>
            <a:r>
              <a:rPr lang="en-US" dirty="0"/>
              <a:t>   (20173071)</a:t>
            </a:r>
          </a:p>
          <a:p>
            <a:r>
              <a:rPr lang="en-US" dirty="0" err="1"/>
              <a:t>Issac</a:t>
            </a:r>
            <a:r>
              <a:rPr lang="en-US" dirty="0"/>
              <a:t> Balaji         (20163051)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4" y="879063"/>
            <a:ext cx="6403728" cy="610863"/>
          </a:xfrm>
        </p:spPr>
        <p:txBody>
          <a:bodyPr>
            <a:normAutofit fontScale="90000"/>
          </a:bodyPr>
          <a:lstStyle/>
          <a:p>
            <a:r>
              <a:rPr lang="en-US" b="0" dirty="0" err="1"/>
              <a:t>R.K.Arora</a:t>
            </a:r>
            <a:r>
              <a:rPr lang="en-US" b="0" dirty="0"/>
              <a:t> and </a:t>
            </a:r>
            <a:r>
              <a:rPr lang="en-US" b="0" dirty="0" err="1"/>
              <a:t>M.N.Gupta’s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8476" y="1528052"/>
            <a:ext cx="6909593" cy="20727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8" y="3213977"/>
            <a:ext cx="5921784" cy="21872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3522" y="4753504"/>
            <a:ext cx="5845057" cy="200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21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6855674" cy="610863"/>
          </a:xfrm>
        </p:spPr>
        <p:txBody>
          <a:bodyPr>
            <a:normAutofit fontScale="90000"/>
          </a:bodyPr>
          <a:lstStyle/>
          <a:p>
            <a:r>
              <a:rPr lang="en-US" b="0" dirty="0" err="1"/>
              <a:t>R.K.Arora</a:t>
            </a:r>
            <a:r>
              <a:rPr lang="en-US" b="0" dirty="0"/>
              <a:t> and </a:t>
            </a:r>
            <a:r>
              <a:rPr lang="en-US" b="0" dirty="0" err="1"/>
              <a:t>M.N.Gupta’s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 txBox="1">
            <a:spLocks/>
          </p:cNvSpPr>
          <p:nvPr/>
        </p:nvSpPr>
        <p:spPr>
          <a:xfrm>
            <a:off x="961790" y="2247900"/>
            <a:ext cx="10523074" cy="37310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detection-message is issued only when the process and all its communicating neighbors become PASSIVE.</a:t>
            </a:r>
          </a:p>
          <a:p>
            <a:endParaRPr lang="en-US" sz="2000" dirty="0"/>
          </a:p>
          <a:p>
            <a:r>
              <a:rPr lang="en-US" sz="2000" dirty="0"/>
              <a:t>The detection message wave once issued by the root process first spreads downwards and then contracts upwards.</a:t>
            </a:r>
          </a:p>
          <a:p>
            <a:endParaRPr lang="en-US" sz="2000" dirty="0"/>
          </a:p>
          <a:p>
            <a:r>
              <a:rPr lang="en-US" sz="2000" dirty="0"/>
              <a:t>No additional effort is required to maintain the local information in the control section of a process.</a:t>
            </a:r>
          </a:p>
        </p:txBody>
      </p:sp>
    </p:spTree>
    <p:extLst>
      <p:ext uri="{BB962C8B-B14F-4D97-AF65-F5344CB8AC3E}">
        <p14:creationId xmlns:p14="http://schemas.microsoft.com/office/powerpoint/2010/main" val="415451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Our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1791" y="2216210"/>
            <a:ext cx="4314402" cy="36485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 have used </a:t>
            </a:r>
            <a:r>
              <a:rPr lang="en-US" sz="2000" dirty="0" err="1"/>
              <a:t>Rodney.W.Topor’s</a:t>
            </a:r>
            <a:r>
              <a:rPr lang="en-US" sz="2000" dirty="0"/>
              <a:t> model for termination detection.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 addition to it, we have added an algorithm for computing a routing array for message passing.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Messages are sent only along the edges of the nodes using the routing path mentioned in the array.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799" y="2289362"/>
            <a:ext cx="915952" cy="7179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972" y="1862628"/>
            <a:ext cx="5983472" cy="374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316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026B5-2F88-BA48-A996-4A13FDFAA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err="1"/>
              <a:t>Comparision</a:t>
            </a:r>
            <a:endParaRPr lang="en-US" b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BDF8F-0AD5-5C43-9EF3-8679B9897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Rodney.W.Topor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2A119-28D1-B54D-A879-A0DDEC296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86446"/>
            <a:ext cx="3036477" cy="1942138"/>
          </a:xfrm>
        </p:spPr>
        <p:txBody>
          <a:bodyPr/>
          <a:lstStyle/>
          <a:p>
            <a:r>
              <a:rPr lang="en-US" dirty="0"/>
              <a:t>Simple</a:t>
            </a:r>
          </a:p>
          <a:p>
            <a:r>
              <a:rPr lang="en-US" dirty="0"/>
              <a:t>More messages</a:t>
            </a:r>
          </a:p>
          <a:p>
            <a:r>
              <a:rPr lang="en-US" dirty="0"/>
              <a:t>Frequent Repeats</a:t>
            </a:r>
          </a:p>
          <a:p>
            <a:r>
              <a:rPr lang="en-US" dirty="0"/>
              <a:t>Complete env repeats for even one black token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5E5840-ED0D-0349-88F3-4E90A0094985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Message Optimal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801285-85FB-FD43-9631-322998389AF0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2534854"/>
          </a:xfrm>
        </p:spPr>
        <p:txBody>
          <a:bodyPr>
            <a:normAutofit/>
          </a:bodyPr>
          <a:lstStyle/>
          <a:p>
            <a:r>
              <a:rPr lang="en-US" dirty="0"/>
              <a:t>Less message overheads and message traffic</a:t>
            </a:r>
          </a:p>
          <a:p>
            <a:r>
              <a:rPr lang="en-US" dirty="0"/>
              <a:t>Mostly waiting for other nodes to go to idle.</a:t>
            </a:r>
          </a:p>
          <a:p>
            <a:r>
              <a:rPr lang="en-US" dirty="0"/>
              <a:t>In Arora’s method even waiting for neighborhood nodes to become passive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820E658-15B8-6C4B-A736-3D894774670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Our model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52F621-1B1F-5E49-939F-12BD1A0FD522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Comparatively Simple after initialization.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B50C3FA-D20D-3049-9C7F-6F37D4E022C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 algn="l"/>
            <a:fld id="{294A09A9-5501-47C1-A89A-A340965A2BE2}" type="slidenum">
              <a:rPr lang="en-US" smtClean="0"/>
              <a:pPr algn="l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483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BE5A4DE-538A-4E69-8F7C-F5F2EEEAE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586" y="2570629"/>
            <a:ext cx="9346827" cy="123264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Rodney Topor - A Deep Dive</a:t>
            </a:r>
            <a:br>
              <a:rPr lang="en-US" dirty="0"/>
            </a:br>
            <a:r>
              <a:rPr lang="en-US" sz="3200" dirty="0"/>
              <a:t>(Design &amp; Implementation)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209BF0F-BA83-EA4F-8CF6-DE8E745C04A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074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E84F1-0F08-594C-9231-B17045BF9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278129"/>
            <a:ext cx="6001554" cy="610863"/>
          </a:xfrm>
        </p:spPr>
        <p:txBody>
          <a:bodyPr>
            <a:normAutofit/>
          </a:bodyPr>
          <a:lstStyle/>
          <a:p>
            <a:r>
              <a:rPr lang="en-US" sz="3200" dirty="0"/>
              <a:t>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BD341-F178-A84B-87F4-5AB1A62BB7C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 dirty="0">
              <a:latin typeface="+mn-lt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A8BB788-1BC3-F340-B30D-4C7A4603E08C}"/>
              </a:ext>
            </a:extLst>
          </p:cNvPr>
          <p:cNvSpPr/>
          <p:nvPr/>
        </p:nvSpPr>
        <p:spPr>
          <a:xfrm>
            <a:off x="4187952" y="2514600"/>
            <a:ext cx="5175504" cy="3212842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2BA2D3C-068A-274C-9C6F-2E49ECE4116F}"/>
              </a:ext>
            </a:extLst>
          </p:cNvPr>
          <p:cNvSpPr/>
          <p:nvPr/>
        </p:nvSpPr>
        <p:spPr>
          <a:xfrm>
            <a:off x="4712243" y="2991379"/>
            <a:ext cx="4126921" cy="1070947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A9C71B-0931-524E-BE25-9D952A07AF5B}"/>
              </a:ext>
            </a:extLst>
          </p:cNvPr>
          <p:cNvSpPr txBox="1"/>
          <p:nvPr/>
        </p:nvSpPr>
        <p:spPr>
          <a:xfrm>
            <a:off x="5455900" y="3357575"/>
            <a:ext cx="28711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TerminationDetection.h/cpp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BD7E583-3BD0-B44F-8E5F-DA3FCA6D721D}"/>
              </a:ext>
            </a:extLst>
          </p:cNvPr>
          <p:cNvSpPr/>
          <p:nvPr/>
        </p:nvSpPr>
        <p:spPr>
          <a:xfrm>
            <a:off x="5745856" y="4348729"/>
            <a:ext cx="2068454" cy="95472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B80C80-EC7C-9744-B2A4-0F4D89F6AF32}"/>
              </a:ext>
            </a:extLst>
          </p:cNvPr>
          <p:cNvSpPr txBox="1"/>
          <p:nvPr/>
        </p:nvSpPr>
        <p:spPr>
          <a:xfrm>
            <a:off x="6254198" y="4635186"/>
            <a:ext cx="10517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main.cpp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B34070-5C45-3A4D-8E1A-61C7313098D8}"/>
              </a:ext>
            </a:extLst>
          </p:cNvPr>
          <p:cNvSpPr txBox="1"/>
          <p:nvPr/>
        </p:nvSpPr>
        <p:spPr>
          <a:xfrm>
            <a:off x="7924844" y="4710218"/>
            <a:ext cx="1128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OpenMPI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C31BC6A-3835-0A48-9D68-63985193C9DB}"/>
              </a:ext>
            </a:extLst>
          </p:cNvPr>
          <p:cNvSpPr/>
          <p:nvPr/>
        </p:nvSpPr>
        <p:spPr>
          <a:xfrm>
            <a:off x="1890355" y="4278644"/>
            <a:ext cx="1161288" cy="1113178"/>
          </a:xfrm>
          <a:prstGeom prst="ellipse">
            <a:avLst/>
          </a:prstGeom>
          <a:solidFill>
            <a:srgbClr val="94EDF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B56EFD-22FC-A844-B450-5B4A5F434640}"/>
              </a:ext>
            </a:extLst>
          </p:cNvPr>
          <p:cNvSpPr txBox="1"/>
          <p:nvPr/>
        </p:nvSpPr>
        <p:spPr>
          <a:xfrm>
            <a:off x="1993595" y="4655522"/>
            <a:ext cx="10462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run_td.py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FF3ADF4-88D4-C445-AE8F-1C506551F8F3}"/>
              </a:ext>
            </a:extLst>
          </p:cNvPr>
          <p:cNvCxnSpPr>
            <a:stCxn id="17" idx="3"/>
            <a:endCxn id="13" idx="1"/>
          </p:cNvCxnSpPr>
          <p:nvPr/>
        </p:nvCxnSpPr>
        <p:spPr>
          <a:xfrm>
            <a:off x="3039842" y="4824799"/>
            <a:ext cx="2706014" cy="129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C3E4BD5-807A-5B4B-B93B-CE70FF21AB81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flipH="1" flipV="1">
            <a:off x="6775704" y="4062326"/>
            <a:ext cx="4379" cy="28640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B942FDA-A880-B248-9B17-11B075B11C8D}"/>
              </a:ext>
            </a:extLst>
          </p:cNvPr>
          <p:cNvCxnSpPr>
            <a:cxnSpLocks/>
          </p:cNvCxnSpPr>
          <p:nvPr/>
        </p:nvCxnSpPr>
        <p:spPr>
          <a:xfrm flipH="1" flipV="1">
            <a:off x="5533451" y="2053662"/>
            <a:ext cx="1" cy="93058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0787FAB-2A9B-6A45-8B31-15586ED4351F}"/>
              </a:ext>
            </a:extLst>
          </p:cNvPr>
          <p:cNvCxnSpPr>
            <a:cxnSpLocks/>
          </p:cNvCxnSpPr>
          <p:nvPr/>
        </p:nvCxnSpPr>
        <p:spPr>
          <a:xfrm flipH="1" flipV="1">
            <a:off x="7814309" y="2052657"/>
            <a:ext cx="1" cy="93058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72DEE3A-D6B5-D34D-8131-7F279BB5A4B1}"/>
              </a:ext>
            </a:extLst>
          </p:cNvPr>
          <p:cNvSpPr/>
          <p:nvPr/>
        </p:nvSpPr>
        <p:spPr>
          <a:xfrm>
            <a:off x="4568908" y="1105386"/>
            <a:ext cx="1929086" cy="941832"/>
          </a:xfrm>
          <a:prstGeom prst="roundRect">
            <a:avLst/>
          </a:prstGeom>
          <a:solidFill>
            <a:srgbClr val="D8C5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CF60728C-AAEF-8441-9DB6-EF5F9B959400}"/>
              </a:ext>
            </a:extLst>
          </p:cNvPr>
          <p:cNvSpPr/>
          <p:nvPr/>
        </p:nvSpPr>
        <p:spPr>
          <a:xfrm>
            <a:off x="6846070" y="1106927"/>
            <a:ext cx="1929086" cy="941832"/>
          </a:xfrm>
          <a:prstGeom prst="roundRect">
            <a:avLst/>
          </a:prstGeom>
          <a:solidFill>
            <a:srgbClr val="D8C5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B1B072-B015-2149-88E0-61AEDFCC91C5}"/>
              </a:ext>
            </a:extLst>
          </p:cNvPr>
          <p:cNvSpPr txBox="1"/>
          <p:nvPr/>
        </p:nvSpPr>
        <p:spPr>
          <a:xfrm>
            <a:off x="4883289" y="1421850"/>
            <a:ext cx="13003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Graph.h/cpp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C187A2-8D88-9B4E-A064-914BDC505FAD}"/>
              </a:ext>
            </a:extLst>
          </p:cNvPr>
          <p:cNvSpPr txBox="1"/>
          <p:nvPr/>
        </p:nvSpPr>
        <p:spPr>
          <a:xfrm>
            <a:off x="7180198" y="1408962"/>
            <a:ext cx="1260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Node.h/cpp</a:t>
            </a:r>
          </a:p>
        </p:txBody>
      </p:sp>
      <p:sp>
        <p:nvSpPr>
          <p:cNvPr id="31" name="Round Diagonal Corner Rectangle 30">
            <a:extLst>
              <a:ext uri="{FF2B5EF4-FFF2-40B4-BE49-F238E27FC236}">
                <a16:creationId xmlns:a16="http://schemas.microsoft.com/office/drawing/2014/main" id="{840B051D-606A-3D4A-A2FE-4034283D7276}"/>
              </a:ext>
            </a:extLst>
          </p:cNvPr>
          <p:cNvSpPr/>
          <p:nvPr/>
        </p:nvSpPr>
        <p:spPr>
          <a:xfrm>
            <a:off x="2091534" y="3037767"/>
            <a:ext cx="758930" cy="978169"/>
          </a:xfrm>
          <a:prstGeom prst="round2Diag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0AFAFB8-88F5-5648-8E9B-7D706E9E0973}"/>
              </a:ext>
            </a:extLst>
          </p:cNvPr>
          <p:cNvCxnSpPr>
            <a:cxnSpLocks/>
            <a:stCxn id="31" idx="0"/>
          </p:cNvCxnSpPr>
          <p:nvPr/>
        </p:nvCxnSpPr>
        <p:spPr>
          <a:xfrm>
            <a:off x="2850464" y="3526852"/>
            <a:ext cx="1861779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BCE9301-11FF-4246-AECB-6D4F1D5E34EA}"/>
              </a:ext>
            </a:extLst>
          </p:cNvPr>
          <p:cNvSpPr txBox="1"/>
          <p:nvPr/>
        </p:nvSpPr>
        <p:spPr>
          <a:xfrm>
            <a:off x="2187871" y="3296018"/>
            <a:ext cx="581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Input Data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4EFED89-59A2-2A4A-BA84-3D5871857A4C}"/>
              </a:ext>
            </a:extLst>
          </p:cNvPr>
          <p:cNvCxnSpPr>
            <a:cxnSpLocks/>
            <a:stCxn id="31" idx="1"/>
            <a:endCxn id="16" idx="0"/>
          </p:cNvCxnSpPr>
          <p:nvPr/>
        </p:nvCxnSpPr>
        <p:spPr>
          <a:xfrm>
            <a:off x="2470999" y="4015936"/>
            <a:ext cx="0" cy="26270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827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303A5-52A5-8147-8083-C0EAA3D7E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3200" dirty="0"/>
              <a:t>Implementation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16</a:t>
            </a:fld>
            <a:endParaRPr lang="en-US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7C6FE3-91B8-134B-A76C-E61094B6C426}"/>
              </a:ext>
            </a:extLst>
          </p:cNvPr>
          <p:cNvSpPr txBox="1"/>
          <p:nvPr/>
        </p:nvSpPr>
        <p:spPr>
          <a:xfrm>
            <a:off x="971550" y="1133856"/>
            <a:ext cx="946404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For “N” nodes we create (N+1) OpenMPI processes.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Process with Rank=0 will be a master/manager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Processes with ranks 1 to N will represent N nodes of the MST.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As naming convention, we call master/manager process as MASTER and others as WORKER processes respectively.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 OpenMPI, we only use MPI_COMM_WORLD communicator for blocking send and receive communications between processes.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Messages supported :	MSG_CONFIG, MSG_DONE, MSG_KILL, MSG_COMPUTE, 					MSG_REPEAT, MSG_TOKEN.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Types of nodes : 	RootNode, InternalNode, LeafNode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885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303A5-52A5-8147-8083-C0EAA3D7E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5153313" cy="610863"/>
          </a:xfrm>
        </p:spPr>
        <p:txBody>
          <a:bodyPr>
            <a:normAutofit/>
          </a:bodyPr>
          <a:lstStyle/>
          <a:p>
            <a:r>
              <a:rPr lang="en-US" sz="3200" dirty="0"/>
              <a:t>Implementation (contd..)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17</a:t>
            </a:fld>
            <a:endParaRPr lang="en-US" dirty="0">
              <a:latin typeface="+mn-lt"/>
            </a:endParaRP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A4FC751-9DC5-364D-ADB3-3147E44545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691603"/>
              </p:ext>
            </p:extLst>
          </p:nvPr>
        </p:nvGraphicFramePr>
        <p:xfrm>
          <a:off x="645015" y="1372970"/>
          <a:ext cx="10901969" cy="44752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3769">
                  <a:extLst>
                    <a:ext uri="{9D8B030D-6E8A-4147-A177-3AD203B41FA5}">
                      <a16:colId xmlns:a16="http://schemas.microsoft.com/office/drawing/2014/main" val="19946178"/>
                    </a:ext>
                  </a:extLst>
                </a:gridCol>
                <a:gridCol w="2703703">
                  <a:extLst>
                    <a:ext uri="{9D8B030D-6E8A-4147-A177-3AD203B41FA5}">
                      <a16:colId xmlns:a16="http://schemas.microsoft.com/office/drawing/2014/main" val="3221885307"/>
                    </a:ext>
                  </a:extLst>
                </a:gridCol>
                <a:gridCol w="3331337">
                  <a:extLst>
                    <a:ext uri="{9D8B030D-6E8A-4147-A177-3AD203B41FA5}">
                      <a16:colId xmlns:a16="http://schemas.microsoft.com/office/drawing/2014/main" val="2502740140"/>
                    </a:ext>
                  </a:extLst>
                </a:gridCol>
                <a:gridCol w="2923160">
                  <a:extLst>
                    <a:ext uri="{9D8B030D-6E8A-4147-A177-3AD203B41FA5}">
                      <a16:colId xmlns:a16="http://schemas.microsoft.com/office/drawing/2014/main" val="1599642267"/>
                    </a:ext>
                  </a:extLst>
                </a:gridCol>
              </a:tblGrid>
              <a:tr h="767297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Type of Process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Type of Node (in the MST)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Messages involved in 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797900"/>
                  </a:ext>
                </a:extLst>
              </a:tr>
              <a:tr h="7672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Sending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Receiving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C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7909"/>
                  </a:ext>
                </a:extLst>
              </a:tr>
              <a:tr h="7422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MASTER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MSG_CONFIG, MSG_KILL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MSG_DONE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366757"/>
                  </a:ext>
                </a:extLst>
              </a:tr>
              <a:tr h="732805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WORKER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RootNode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MSG_REPEAT, MSG_COMPUTE, MSG_DONE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MSG_CONFIG, MSG_KILL, MSG_COMPUTE, MSG_TOKEN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889645"/>
                  </a:ext>
                </a:extLst>
              </a:tr>
              <a:tr h="7328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InternalNode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MSG_REPEAT, MSG_COMPUTE, MSG_TOKEN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MSG_CONFIG, MSG_KILL, MSG_REPEAT, MSG_COMPUTE, MSG_TOKEN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933000"/>
                  </a:ext>
                </a:extLst>
              </a:tr>
              <a:tr h="7328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LeafNode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MSG_TOKEN, MSG_COMPUTE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MSG_CONFIG, MSG_KILL, MSG_REPEAT, MSG_COMPUTE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5187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6000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18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1E918DB-7B5B-894D-9E3E-51975FF9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060" y="278129"/>
            <a:ext cx="6495668" cy="342145"/>
          </a:xfrm>
        </p:spPr>
        <p:txBody>
          <a:bodyPr>
            <a:normAutofit/>
          </a:bodyPr>
          <a:lstStyle/>
          <a:p>
            <a:r>
              <a:rPr lang="en-US" sz="2400" dirty="0"/>
              <a:t>Message passing between nodes/processes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019818A-F650-2A42-9631-54FFE7DCA8F7}"/>
              </a:ext>
            </a:extLst>
          </p:cNvPr>
          <p:cNvSpPr/>
          <p:nvPr/>
        </p:nvSpPr>
        <p:spPr>
          <a:xfrm>
            <a:off x="3202256" y="1092046"/>
            <a:ext cx="5979844" cy="833717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6F2F09-1906-B942-B202-7F00C3DAC912}"/>
              </a:ext>
            </a:extLst>
          </p:cNvPr>
          <p:cNvSpPr/>
          <p:nvPr/>
        </p:nvSpPr>
        <p:spPr>
          <a:xfrm>
            <a:off x="3202255" y="3142675"/>
            <a:ext cx="1455147" cy="2254668"/>
          </a:xfrm>
          <a:prstGeom prst="roundRect">
            <a:avLst/>
          </a:prstGeom>
          <a:solidFill>
            <a:srgbClr val="D8C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D7812E1-4843-284F-97AD-A1194746D076}"/>
              </a:ext>
            </a:extLst>
          </p:cNvPr>
          <p:cNvSpPr/>
          <p:nvPr/>
        </p:nvSpPr>
        <p:spPr>
          <a:xfrm>
            <a:off x="5803392" y="3140303"/>
            <a:ext cx="1111922" cy="2254668"/>
          </a:xfrm>
          <a:prstGeom prst="roundRect">
            <a:avLst/>
          </a:prstGeom>
          <a:solidFill>
            <a:srgbClr val="98C7F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9A81121-626B-6149-8C3F-8088ECD6BF1B}"/>
              </a:ext>
            </a:extLst>
          </p:cNvPr>
          <p:cNvSpPr/>
          <p:nvPr/>
        </p:nvSpPr>
        <p:spPr>
          <a:xfrm>
            <a:off x="8070186" y="3133815"/>
            <a:ext cx="1111921" cy="22546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5AA22A-7958-B24C-9A59-01E1E917CFC3}"/>
              </a:ext>
            </a:extLst>
          </p:cNvPr>
          <p:cNvSpPr txBox="1"/>
          <p:nvPr/>
        </p:nvSpPr>
        <p:spPr>
          <a:xfrm>
            <a:off x="5681335" y="1353923"/>
            <a:ext cx="8778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MASTER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871CCB-E42F-0947-A366-6A68CF03EDA3}"/>
              </a:ext>
            </a:extLst>
          </p:cNvPr>
          <p:cNvSpPr txBox="1"/>
          <p:nvPr/>
        </p:nvSpPr>
        <p:spPr>
          <a:xfrm>
            <a:off x="5693414" y="5934530"/>
            <a:ext cx="997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WORKERS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F8871F-F175-4344-8F8F-38F80613D2C1}"/>
              </a:ext>
            </a:extLst>
          </p:cNvPr>
          <p:cNvSpPr txBox="1"/>
          <p:nvPr/>
        </p:nvSpPr>
        <p:spPr>
          <a:xfrm>
            <a:off x="3650435" y="3969450"/>
            <a:ext cx="6586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Root</a:t>
            </a:r>
          </a:p>
          <a:p>
            <a:r>
              <a:rPr lang="en-US" sz="1400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179D10-705B-014F-80BC-B4671754F02A}"/>
              </a:ext>
            </a:extLst>
          </p:cNvPr>
          <p:cNvSpPr txBox="1"/>
          <p:nvPr/>
        </p:nvSpPr>
        <p:spPr>
          <a:xfrm>
            <a:off x="5950231" y="3969450"/>
            <a:ext cx="911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Internal</a:t>
            </a:r>
          </a:p>
          <a:p>
            <a:r>
              <a:rPr lang="en-US" sz="1400" dirty="0">
                <a:solidFill>
                  <a:schemeClr val="bg1"/>
                </a:solidFill>
              </a:rPr>
              <a:t>Node(s)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AA8DFF-7378-9E40-B1BC-B544C1C8C014}"/>
              </a:ext>
            </a:extLst>
          </p:cNvPr>
          <p:cNvSpPr txBox="1"/>
          <p:nvPr/>
        </p:nvSpPr>
        <p:spPr>
          <a:xfrm>
            <a:off x="8304976" y="4012297"/>
            <a:ext cx="8133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Leaf</a:t>
            </a:r>
          </a:p>
          <a:p>
            <a:r>
              <a:rPr lang="en-US" sz="1400" dirty="0">
                <a:solidFill>
                  <a:schemeClr val="bg1"/>
                </a:solidFill>
              </a:rPr>
              <a:t>Node(s)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EF923B7-A1A2-4B44-93AD-9F8720859A2E}"/>
              </a:ext>
            </a:extLst>
          </p:cNvPr>
          <p:cNvCxnSpPr>
            <a:cxnSpLocks/>
          </p:cNvCxnSpPr>
          <p:nvPr/>
        </p:nvCxnSpPr>
        <p:spPr>
          <a:xfrm>
            <a:off x="3444723" y="1925761"/>
            <a:ext cx="0" cy="121454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CD98A7B-C21E-ED4C-BD80-AFAB637ED620}"/>
              </a:ext>
            </a:extLst>
          </p:cNvPr>
          <p:cNvCxnSpPr>
            <a:cxnSpLocks/>
          </p:cNvCxnSpPr>
          <p:nvPr/>
        </p:nvCxnSpPr>
        <p:spPr>
          <a:xfrm>
            <a:off x="4448114" y="1925762"/>
            <a:ext cx="0" cy="121454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E767DA5-4A83-5142-BAEE-DE9E812C60B5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929829" y="1925763"/>
            <a:ext cx="0" cy="1216912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BD6BDDC-FFEF-9E4F-A2D1-6C762093DCE9}"/>
              </a:ext>
            </a:extLst>
          </p:cNvPr>
          <p:cNvSpPr txBox="1"/>
          <p:nvPr/>
        </p:nvSpPr>
        <p:spPr>
          <a:xfrm>
            <a:off x="6895407" y="4012297"/>
            <a:ext cx="12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MSG_COMPUTE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5DC36D-29EA-DD4D-9DF0-D540D1DC842E}"/>
              </a:ext>
            </a:extLst>
          </p:cNvPr>
          <p:cNvSpPr txBox="1"/>
          <p:nvPr/>
        </p:nvSpPr>
        <p:spPr>
          <a:xfrm rot="16200000">
            <a:off x="2799238" y="2391814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MSG_CONFIG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0C0557-BA81-9E43-A15D-534D31CC4DF0}"/>
              </a:ext>
            </a:extLst>
          </p:cNvPr>
          <p:cNvSpPr txBox="1"/>
          <p:nvPr/>
        </p:nvSpPr>
        <p:spPr>
          <a:xfrm rot="16200000">
            <a:off x="3290091" y="2338751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MSG_DONE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ABEEC5-DE67-6D4A-A0A0-B87931BB0B0D}"/>
              </a:ext>
            </a:extLst>
          </p:cNvPr>
          <p:cNvSpPr txBox="1"/>
          <p:nvPr/>
        </p:nvSpPr>
        <p:spPr>
          <a:xfrm rot="16200000">
            <a:off x="3862678" y="2321599"/>
            <a:ext cx="966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MSG_KILL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02A0EDF-84FC-F649-955C-5DBD3AD6D78F}"/>
              </a:ext>
            </a:extLst>
          </p:cNvPr>
          <p:cNvCxnSpPr>
            <a:cxnSpLocks/>
          </p:cNvCxnSpPr>
          <p:nvPr/>
        </p:nvCxnSpPr>
        <p:spPr>
          <a:xfrm>
            <a:off x="6169765" y="1925761"/>
            <a:ext cx="0" cy="121454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9DB813E-C6F2-DB4D-A7DA-EB20EA13123E}"/>
              </a:ext>
            </a:extLst>
          </p:cNvPr>
          <p:cNvCxnSpPr>
            <a:cxnSpLocks/>
          </p:cNvCxnSpPr>
          <p:nvPr/>
        </p:nvCxnSpPr>
        <p:spPr>
          <a:xfrm>
            <a:off x="6557822" y="1932807"/>
            <a:ext cx="0" cy="121454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08893F3-8E8D-BA4D-BAE0-7F324ACDD081}"/>
              </a:ext>
            </a:extLst>
          </p:cNvPr>
          <p:cNvSpPr txBox="1"/>
          <p:nvPr/>
        </p:nvSpPr>
        <p:spPr>
          <a:xfrm rot="16200000">
            <a:off x="5530085" y="2402830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MSG_CONFIG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7B4006-E9A7-5444-8B06-EDE74FDD7D4D}"/>
              </a:ext>
            </a:extLst>
          </p:cNvPr>
          <p:cNvSpPr txBox="1"/>
          <p:nvPr/>
        </p:nvSpPr>
        <p:spPr>
          <a:xfrm rot="16200000">
            <a:off x="5976815" y="2341540"/>
            <a:ext cx="966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MSG_KILL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7D6085E-47A8-7744-8533-300F94F818B2}"/>
              </a:ext>
            </a:extLst>
          </p:cNvPr>
          <p:cNvCxnSpPr>
            <a:cxnSpLocks/>
          </p:cNvCxnSpPr>
          <p:nvPr/>
        </p:nvCxnSpPr>
        <p:spPr>
          <a:xfrm>
            <a:off x="8366514" y="1945702"/>
            <a:ext cx="0" cy="121454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0B0D944-D549-D54D-866B-1F8ABC18BEB8}"/>
              </a:ext>
            </a:extLst>
          </p:cNvPr>
          <p:cNvCxnSpPr>
            <a:cxnSpLocks/>
          </p:cNvCxnSpPr>
          <p:nvPr/>
        </p:nvCxnSpPr>
        <p:spPr>
          <a:xfrm>
            <a:off x="8885273" y="1945703"/>
            <a:ext cx="0" cy="121454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5AD96B2-8FB1-B140-84C0-AA95A3A86AA3}"/>
              </a:ext>
            </a:extLst>
          </p:cNvPr>
          <p:cNvSpPr txBox="1"/>
          <p:nvPr/>
        </p:nvSpPr>
        <p:spPr>
          <a:xfrm rot="16200000">
            <a:off x="7721180" y="2391814"/>
            <a:ext cx="1088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MSG_CONFIG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F3EC938-1AA8-C947-A2F6-3B2ED6E6B97D}"/>
              </a:ext>
            </a:extLst>
          </p:cNvPr>
          <p:cNvSpPr txBox="1"/>
          <p:nvPr/>
        </p:nvSpPr>
        <p:spPr>
          <a:xfrm rot="16200000">
            <a:off x="8299837" y="2341540"/>
            <a:ext cx="966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MSG_KILL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B3E354B-F485-FC4D-9BC3-804B122A8DB9}"/>
              </a:ext>
            </a:extLst>
          </p:cNvPr>
          <p:cNvCxnSpPr>
            <a:cxnSpLocks/>
          </p:cNvCxnSpPr>
          <p:nvPr/>
        </p:nvCxnSpPr>
        <p:spPr>
          <a:xfrm>
            <a:off x="4651838" y="3550254"/>
            <a:ext cx="1151554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126CEF-9281-B447-A322-DF9558DCD49B}"/>
              </a:ext>
            </a:extLst>
          </p:cNvPr>
          <p:cNvCxnSpPr>
            <a:cxnSpLocks/>
          </p:cNvCxnSpPr>
          <p:nvPr/>
        </p:nvCxnSpPr>
        <p:spPr>
          <a:xfrm>
            <a:off x="6915314" y="3550254"/>
            <a:ext cx="1154872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5F1DFF32-5618-3141-AA93-642400AC6926}"/>
              </a:ext>
            </a:extLst>
          </p:cNvPr>
          <p:cNvCxnSpPr>
            <a:cxnSpLocks/>
          </p:cNvCxnSpPr>
          <p:nvPr/>
        </p:nvCxnSpPr>
        <p:spPr>
          <a:xfrm flipV="1">
            <a:off x="4657402" y="4231061"/>
            <a:ext cx="1145990" cy="2372"/>
          </a:xfrm>
          <a:prstGeom prst="straightConnector1">
            <a:avLst/>
          </a:prstGeom>
          <a:ln w="127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41EE9C96-3EFB-3F4C-BAB4-4AD1F726AF1F}"/>
              </a:ext>
            </a:extLst>
          </p:cNvPr>
          <p:cNvSpPr txBox="1"/>
          <p:nvPr/>
        </p:nvSpPr>
        <p:spPr>
          <a:xfrm>
            <a:off x="4631594" y="3976202"/>
            <a:ext cx="12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MSG_COMPUTE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B7C985F-0F42-E44E-BC1F-6702D98F7059}"/>
              </a:ext>
            </a:extLst>
          </p:cNvPr>
          <p:cNvCxnSpPr>
            <a:cxnSpLocks/>
          </p:cNvCxnSpPr>
          <p:nvPr/>
        </p:nvCxnSpPr>
        <p:spPr>
          <a:xfrm flipH="1" flipV="1">
            <a:off x="4651838" y="4932171"/>
            <a:ext cx="1164276" cy="107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E6AE783-F7FD-5546-97CF-FCBFCD2280CE}"/>
              </a:ext>
            </a:extLst>
          </p:cNvPr>
          <p:cNvSpPr txBox="1"/>
          <p:nvPr/>
        </p:nvSpPr>
        <p:spPr>
          <a:xfrm>
            <a:off x="6993645" y="4682246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MSG_TOKEN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5CF2F77-A976-CA4C-B0B6-4B32911D7F6D}"/>
              </a:ext>
            </a:extLst>
          </p:cNvPr>
          <p:cNvSpPr txBox="1"/>
          <p:nvPr/>
        </p:nvSpPr>
        <p:spPr>
          <a:xfrm>
            <a:off x="4757068" y="4682604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MSG_TOKEN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6B26257-351F-754B-A4F6-957FA983FDDF}"/>
              </a:ext>
            </a:extLst>
          </p:cNvPr>
          <p:cNvSpPr txBox="1"/>
          <p:nvPr/>
        </p:nvSpPr>
        <p:spPr>
          <a:xfrm>
            <a:off x="6976871" y="3315748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MSG_REPEAT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3F6B787-8058-2F42-A45F-4288FB24C3BA}"/>
              </a:ext>
            </a:extLst>
          </p:cNvPr>
          <p:cNvSpPr txBox="1"/>
          <p:nvPr/>
        </p:nvSpPr>
        <p:spPr>
          <a:xfrm>
            <a:off x="4705446" y="3305525"/>
            <a:ext cx="108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MSG_REPEAT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BA548ECF-EF61-C047-9608-A446C8492013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6915314" y="4261150"/>
            <a:ext cx="1154872" cy="6487"/>
          </a:xfrm>
          <a:prstGeom prst="straightConnector1">
            <a:avLst/>
          </a:prstGeom>
          <a:ln w="127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0A971311-03A4-F544-B0F8-95EE79C77A3F}"/>
              </a:ext>
            </a:extLst>
          </p:cNvPr>
          <p:cNvCxnSpPr>
            <a:cxnSpLocks/>
          </p:cNvCxnSpPr>
          <p:nvPr/>
        </p:nvCxnSpPr>
        <p:spPr>
          <a:xfrm flipH="1">
            <a:off x="6921408" y="4918399"/>
            <a:ext cx="1158715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Left Brace 98">
            <a:extLst>
              <a:ext uri="{FF2B5EF4-FFF2-40B4-BE49-F238E27FC236}">
                <a16:creationId xmlns:a16="http://schemas.microsoft.com/office/drawing/2014/main" id="{673DAEDD-8F8B-C64A-A0B2-7E60C42D3334}"/>
              </a:ext>
            </a:extLst>
          </p:cNvPr>
          <p:cNvSpPr/>
          <p:nvPr/>
        </p:nvSpPr>
        <p:spPr>
          <a:xfrm rot="16200000">
            <a:off x="6010786" y="2707422"/>
            <a:ext cx="362783" cy="5979845"/>
          </a:xfrm>
          <a:prstGeom prst="leftBrac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224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19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1A3FC1-0FFE-4145-B569-6A038CE9A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19" y="324623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MASTER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D0EFB4-73B0-F947-A8B1-2BE0646B3D6B}"/>
              </a:ext>
            </a:extLst>
          </p:cNvPr>
          <p:cNvSpPr txBox="1"/>
          <p:nvPr/>
        </p:nvSpPr>
        <p:spPr>
          <a:xfrm>
            <a:off x="1374887" y="1279362"/>
            <a:ext cx="89916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Reads the input data file containing the graph.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Instantiate a Graph object and saved the input graph in it, for further computations.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Runs Kruskal's algorithm with a Union-Find data structure to compute the MST as an adjacency list.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From the adjacency list identify the list of child nodes for each node in the spanning tree.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Compute the routing table for the MST for nodes to send messages among themselves.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For each node in the MST send the RootNode, </a:t>
            </a:r>
            <a:r>
              <a:rPr lang="en-US" sz="1500" dirty="0" err="1">
                <a:solidFill>
                  <a:schemeClr val="bg1"/>
                </a:solidFill>
              </a:rPr>
              <a:t>ChildNodes</a:t>
            </a:r>
            <a:r>
              <a:rPr lang="en-US" sz="1500" dirty="0">
                <a:solidFill>
                  <a:schemeClr val="bg1"/>
                </a:solidFill>
              </a:rPr>
              <a:t> and Routing Array, specific to that node/process only.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Generate a random compute message, with a source &amp; destination selected randomly, and send it to the source node WORKER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Wait for the MSG_DONE message from the RootNode indicating the termination detection algorithm is completed.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Send a KILL message to all the WORKER processes to terminate them gracefully.</a:t>
            </a:r>
          </a:p>
        </p:txBody>
      </p:sp>
    </p:spTree>
    <p:extLst>
      <p:ext uri="{BB962C8B-B14F-4D97-AF65-F5344CB8AC3E}">
        <p14:creationId xmlns:p14="http://schemas.microsoft.com/office/powerpoint/2010/main" val="2844431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/>
          <a:lstStyle/>
          <a:p>
            <a:r>
              <a:rPr lang="en-US" dirty="0"/>
              <a:t>Pre-Work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A5D8C-0134-F046-A548-3465F8177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A token-based algorithm when all children are done terminated parent is terminated.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01. Simple Algorithm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79C7D4-91CF-6443-91D5-65DC860B40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Color based token which address the issue in simple algo.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015C52-08ED-464E-B7E8-24892D9C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02. Rodney Topor's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C152D-1AA6-9242-B5C9-B06EEE4F96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213595"/>
            <a:ext cx="2133600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Distributed Termination Algorithm using message optimal termination detection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03. </a:t>
            </a:r>
            <a:r>
              <a:rPr lang="en-US" sz="1600" dirty="0" err="1"/>
              <a:t>Chandrasekaran</a:t>
            </a:r>
            <a:endParaRPr lang="en-US" sz="1600" dirty="0"/>
          </a:p>
          <a:p>
            <a:r>
              <a:rPr lang="en-US" sz="1600" dirty="0"/>
              <a:t>And </a:t>
            </a:r>
            <a:r>
              <a:rPr lang="en-US" sz="1600" dirty="0" err="1"/>
              <a:t>Venkatesan’s</a:t>
            </a:r>
            <a:endParaRPr lang="en-US" sz="16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FB4732-AB07-C54D-AF44-F8ADB6D2B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00289" y="5213595"/>
            <a:ext cx="2190909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Distributed Termination Algorithm by 2 phases detection and </a:t>
            </a:r>
            <a:r>
              <a:rPr lang="en-US" dirty="0" err="1">
                <a:ea typeface="+mn-lt"/>
                <a:cs typeface="+mn-lt"/>
              </a:rPr>
              <a:t>temination</a:t>
            </a:r>
            <a:endParaRPr lang="en-US" dirty="0" err="1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9BD3932-D1D0-1045-BD96-8B26F11B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04. </a:t>
            </a:r>
            <a:r>
              <a:rPr lang="en-US" dirty="0">
                <a:ea typeface="+mj-lt"/>
                <a:cs typeface="+mj-lt"/>
              </a:rPr>
              <a:t>Arora Gupta's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F247A08-A350-EF44-9F10-FC72B54666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213595"/>
            <a:ext cx="2129245" cy="36933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Used Rodney Topor's algo with our change in algo.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115086E-2AC3-4F4D-8F85-104CFA64FEC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05. Our Work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9469AE-B59A-AA41-9085-106D011808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20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1A3FC1-0FFE-4145-B569-6A038CE9A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WORKER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25A725-5386-E942-87A4-A26AB1FA5B50}"/>
              </a:ext>
            </a:extLst>
          </p:cNvPr>
          <p:cNvSpPr txBox="1"/>
          <p:nvPr/>
        </p:nvSpPr>
        <p:spPr>
          <a:xfrm>
            <a:off x="1138518" y="1228165"/>
            <a:ext cx="9654988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Instantiate a Node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Receive all the MSG_CONFIG messages from the MASTER &amp; store them in the Node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If the current WORKER process rank matches the COMPUTE message source node, then the compute message is saved, otherwise discarded.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The WORKER node then start executing a computations loop (which would randomly take any time between 1 to 5 seconds).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During the computations, the node will check if it has any saved compute message.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If its there, then it sends the messages using the routing array, and mark its token color as BLACK. </a:t>
            </a:r>
            <a:r>
              <a:rPr lang="en-US" sz="1500" b="1" dirty="0">
                <a:solidFill>
                  <a:srgbClr val="BA56FF"/>
                </a:solidFill>
              </a:rPr>
              <a:t>Now it is a BLACK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All the leaf WORKER nodes will start the termination detection by sending MSG_TOKEN to their parent node, after their respective computations are done.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All the internal nodes will wait until they have received MSG_TOKEN messages from all their child nodes.</a:t>
            </a:r>
          </a:p>
        </p:txBody>
      </p:sp>
    </p:spTree>
    <p:extLst>
      <p:ext uri="{BB962C8B-B14F-4D97-AF65-F5344CB8AC3E}">
        <p14:creationId xmlns:p14="http://schemas.microsoft.com/office/powerpoint/2010/main" val="22390984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AE973-0C1F-BC49-B4FD-840E618DCBF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21</a:t>
            </a:fld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1A3FC1-0FFE-4145-B569-6A038CE9A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WORKER (contd..)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25A725-5386-E942-87A4-A26AB1FA5B50}"/>
              </a:ext>
            </a:extLst>
          </p:cNvPr>
          <p:cNvSpPr txBox="1"/>
          <p:nvPr/>
        </p:nvSpPr>
        <p:spPr>
          <a:xfrm>
            <a:off x="1353671" y="1452283"/>
            <a:ext cx="9654988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Once received if there is a BLACK token among them, then forward the same to the parent node. Otherwise, send a WHITE token to the parent node.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A BLACK process, after sending it BLACK token to the parent node, will mark its token as WHITE.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The Root WORKER node will wait for the tokens from all the child nodes.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Once received if there is a BLACK token in them, then it will initiate a REPEAT signal to all the child nodes.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Once this REPEAT signal reaches the leaf node, the leaf node will re-initiate termination detection algorithm again.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After the Root node has received all the WHITE tokens from all its child nodes, it will send a MSG_DONE message to the MASTER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Once the message MSG_KILL is received – stop and exit the WORKER process.</a:t>
            </a:r>
          </a:p>
        </p:txBody>
      </p:sp>
    </p:spTree>
    <p:extLst>
      <p:ext uri="{BB962C8B-B14F-4D97-AF65-F5344CB8AC3E}">
        <p14:creationId xmlns:p14="http://schemas.microsoft.com/office/powerpoint/2010/main" val="36198134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22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Sample Input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C1131D-D199-304C-8918-CEE95E81D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790" y="1382406"/>
            <a:ext cx="4242174" cy="40931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B54C04-3CB8-6A43-B077-E67780BE0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038" y="1382406"/>
            <a:ext cx="2967318" cy="409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8508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19" y="502751"/>
            <a:ext cx="4941477" cy="610863"/>
          </a:xfrm>
        </p:spPr>
        <p:txBody>
          <a:bodyPr anchor="b">
            <a:normAutofit/>
          </a:bodyPr>
          <a:lstStyle/>
          <a:p>
            <a:r>
              <a:rPr lang="en-US" sz="2800" dirty="0"/>
              <a:t>Sample Routing Table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AE91799-196B-D546-BB01-F6F639B072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6810637"/>
              </p:ext>
            </p:extLst>
          </p:nvPr>
        </p:nvGraphicFramePr>
        <p:xfrm>
          <a:off x="1752544" y="1667562"/>
          <a:ext cx="8018688" cy="37753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224">
                  <a:extLst>
                    <a:ext uri="{9D8B030D-6E8A-4147-A177-3AD203B41FA5}">
                      <a16:colId xmlns:a16="http://schemas.microsoft.com/office/drawing/2014/main" val="4065623382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4039688503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172125664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909093363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3668264567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007808858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270440189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2443131579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654279180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595188629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3406468225"/>
                    </a:ext>
                  </a:extLst>
                </a:gridCol>
                <a:gridCol w="668224">
                  <a:extLst>
                    <a:ext uri="{9D8B030D-6E8A-4147-A177-3AD203B41FA5}">
                      <a16:colId xmlns:a16="http://schemas.microsoft.com/office/drawing/2014/main" val="1368568759"/>
                    </a:ext>
                  </a:extLst>
                </a:gridCol>
              </a:tblGrid>
              <a:tr h="335367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u="none" strike="noStrike" dirty="0">
                          <a:effectLst/>
                        </a:rPr>
                        <a:t> 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b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IN" sz="1600" b="1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IN" sz="1600" b="1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en-IN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5180253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1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1016446161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3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304722887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3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575165940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79466373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971257486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1266291295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10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1962368821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6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11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057848539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9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4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5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60306813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10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rgbClr val="D8C5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7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990836373"/>
                  </a:ext>
                </a:extLst>
              </a:tr>
              <a:tr h="3127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11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8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effectLst/>
                        </a:rPr>
                        <a:t>-1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24" marR="9324" marT="9324" marB="0" anchor="ctr"/>
                </a:tc>
                <a:extLst>
                  <a:ext uri="{0D108BD9-81ED-4DB2-BD59-A6C34878D82A}">
                    <a16:rowId xmlns:a16="http://schemas.microsoft.com/office/drawing/2014/main" val="34016848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04EAB6C-1DF3-B943-890A-8B5ECE0D037D}"/>
              </a:ext>
            </a:extLst>
          </p:cNvPr>
          <p:cNvSpPr txBox="1"/>
          <p:nvPr/>
        </p:nvSpPr>
        <p:spPr>
          <a:xfrm>
            <a:off x="2779776" y="5852160"/>
            <a:ext cx="753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Sample path from :  Node[11] -----</a:t>
            </a: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---&gt;</a:t>
            </a:r>
            <a:r>
              <a:rPr lang="en-US" dirty="0">
                <a:solidFill>
                  <a:schemeClr val="bg1"/>
                </a:solidFill>
              </a:rPr>
              <a:t> Node[2]</a:t>
            </a:r>
          </a:p>
        </p:txBody>
      </p:sp>
    </p:spTree>
    <p:extLst>
      <p:ext uri="{BB962C8B-B14F-4D97-AF65-F5344CB8AC3E}">
        <p14:creationId xmlns:p14="http://schemas.microsoft.com/office/powerpoint/2010/main" val="1513353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24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3059337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8EBF9F-A45B-9848-95D5-1B233061D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790" y="1470989"/>
            <a:ext cx="9592235" cy="391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844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25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4125241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 (contd..)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F83C5-857F-304C-AE28-643725C5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198" y="1086979"/>
            <a:ext cx="7640224" cy="53626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C15976-1FAB-8040-B3F1-1D275E84CABE}"/>
              </a:ext>
            </a:extLst>
          </p:cNvPr>
          <p:cNvSpPr txBox="1"/>
          <p:nvPr/>
        </p:nvSpPr>
        <p:spPr>
          <a:xfrm>
            <a:off x="794213" y="4501476"/>
            <a:ext cx="1451032" cy="461665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COMPUTE message</a:t>
            </a:r>
          </a:p>
          <a:p>
            <a:r>
              <a:rPr lang="en-US" sz="1200" dirty="0">
                <a:solidFill>
                  <a:schemeClr val="bg1"/>
                </a:solidFill>
              </a:rPr>
              <a:t>sent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4BDA4C-79E3-9A48-86E9-8D85ECF6BE23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245245" y="4732309"/>
            <a:ext cx="476106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46FE81-B523-DD40-A6AF-DED53D06B7DE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245245" y="5538212"/>
            <a:ext cx="476106" cy="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76E2566-D12B-8242-ABEE-74EC7749668E}"/>
              </a:ext>
            </a:extLst>
          </p:cNvPr>
          <p:cNvSpPr txBox="1"/>
          <p:nvPr/>
        </p:nvSpPr>
        <p:spPr>
          <a:xfrm>
            <a:off x="794213" y="5307380"/>
            <a:ext cx="1451032" cy="461665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COMPUTE message</a:t>
            </a:r>
          </a:p>
          <a:p>
            <a:r>
              <a:rPr lang="en-US" sz="1200" dirty="0">
                <a:solidFill>
                  <a:schemeClr val="bg1"/>
                </a:solidFill>
              </a:rPr>
              <a:t>received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B339D9-524A-0441-8750-DD81D0F20D97}"/>
              </a:ext>
            </a:extLst>
          </p:cNvPr>
          <p:cNvSpPr txBox="1"/>
          <p:nvPr/>
        </p:nvSpPr>
        <p:spPr>
          <a:xfrm>
            <a:off x="9826189" y="4732308"/>
            <a:ext cx="1451032" cy="461665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Node 1 sent BLACK token to Node 4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010166C-52B7-4E4F-A188-9FE82D7ACED4}"/>
              </a:ext>
            </a:extLst>
          </p:cNvPr>
          <p:cNvCxnSpPr>
            <a:cxnSpLocks/>
            <a:stCxn id="24" idx="1"/>
          </p:cNvCxnSpPr>
          <p:nvPr/>
        </p:nvCxnSpPr>
        <p:spPr>
          <a:xfrm flipH="1">
            <a:off x="7396681" y="4963141"/>
            <a:ext cx="2429508" cy="73148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3069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26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4125241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 (contd..)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F703A8-65E5-7C4C-99B3-C473BA344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965" y="998251"/>
            <a:ext cx="7029945" cy="52705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47C616-23DC-A149-AAFF-5559A885DA75}"/>
              </a:ext>
            </a:extLst>
          </p:cNvPr>
          <p:cNvSpPr txBox="1"/>
          <p:nvPr/>
        </p:nvSpPr>
        <p:spPr>
          <a:xfrm>
            <a:off x="829268" y="1112675"/>
            <a:ext cx="1451032" cy="830997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Root node received BLACK token. Sending REPEAT to all child nodes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401930-F99B-8441-BEAB-5CA6BA73BCC0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2280300" y="1421394"/>
            <a:ext cx="776665" cy="10678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592F787-CA17-734D-8CB1-52E4EAE4F711}"/>
              </a:ext>
            </a:extLst>
          </p:cNvPr>
          <p:cNvSpPr txBox="1"/>
          <p:nvPr/>
        </p:nvSpPr>
        <p:spPr>
          <a:xfrm>
            <a:off x="9906480" y="2541371"/>
            <a:ext cx="1451032" cy="461665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Node 1 sent WHITE token to Node 4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AD8B6C6-9B8A-3E47-8C39-3B9505E1CA3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7378574" y="2772204"/>
            <a:ext cx="2527906" cy="2607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253C1A7-886A-C743-9D83-2D7759D36E71}"/>
              </a:ext>
            </a:extLst>
          </p:cNvPr>
          <p:cNvSpPr txBox="1"/>
          <p:nvPr/>
        </p:nvSpPr>
        <p:spPr>
          <a:xfrm>
            <a:off x="467725" y="4148917"/>
            <a:ext cx="1693269" cy="461665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Leaf nodes re-initiating termination detection.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E4F9546-91E0-4A44-AA8B-6194FC8351D2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2160994" y="4379750"/>
            <a:ext cx="895971" cy="136557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D7722EF-4105-A34B-88C8-F8761490CED1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160994" y="2018923"/>
            <a:ext cx="895971" cy="236082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C57522-94BC-7747-920A-73FA981466F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2160994" y="4379750"/>
            <a:ext cx="895971" cy="167701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026ECE2-519E-3C4C-9DBE-310DC468C44D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160994" y="2476074"/>
            <a:ext cx="895971" cy="1903676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57704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27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4125241" cy="610863"/>
          </a:xfrm>
        </p:spPr>
        <p:txBody>
          <a:bodyPr>
            <a:normAutofit/>
          </a:bodyPr>
          <a:lstStyle/>
          <a:p>
            <a:r>
              <a:rPr lang="en-US" sz="2800" dirty="0"/>
              <a:t>Execution Run (contd..)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DEA34B-5C7C-C84F-874F-52D360D68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025" y="1655083"/>
            <a:ext cx="7907619" cy="183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602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2330A-57C7-1E40-9B2D-AA33096E87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28</a:t>
            </a:fld>
            <a:endParaRPr lang="en-US" dirty="0">
              <a:latin typeface="+mn-lt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999D47-8FE4-0247-8049-B6B77535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83" y="278129"/>
            <a:ext cx="5622346" cy="610863"/>
          </a:xfrm>
        </p:spPr>
        <p:txBody>
          <a:bodyPr>
            <a:normAutofit/>
          </a:bodyPr>
          <a:lstStyle/>
          <a:p>
            <a:r>
              <a:rPr lang="en-US" sz="2800" dirty="0"/>
              <a:t>References &amp; Project Links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BB12B4-C64C-6941-A67D-9772050FA05F}"/>
              </a:ext>
            </a:extLst>
          </p:cNvPr>
          <p:cNvSpPr txBox="1"/>
          <p:nvPr/>
        </p:nvSpPr>
        <p:spPr>
          <a:xfrm>
            <a:off x="1272988" y="1299882"/>
            <a:ext cx="927847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Termination Detection for Distributed Computations – </a:t>
            </a:r>
            <a:r>
              <a:rPr lang="en-US" sz="1600" i="1" dirty="0" err="1">
                <a:solidFill>
                  <a:srgbClr val="BA56FF"/>
                </a:solidFill>
              </a:rPr>
              <a:t>Rodney.W.Topor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 Message-Optimal Algorithm for Distributed Termination Detection – </a:t>
            </a:r>
            <a:r>
              <a:rPr lang="en-US" sz="1600" i="1" dirty="0" err="1">
                <a:solidFill>
                  <a:srgbClr val="BA56FF"/>
                </a:solidFill>
              </a:rPr>
              <a:t>S.Chandrashekharan</a:t>
            </a:r>
            <a:r>
              <a:rPr lang="en-US" sz="1600" i="1" dirty="0">
                <a:solidFill>
                  <a:srgbClr val="BA56FF"/>
                </a:solidFill>
              </a:rPr>
              <a:t> &amp; </a:t>
            </a:r>
            <a:r>
              <a:rPr lang="en-US" sz="1600" i="1" dirty="0" err="1">
                <a:solidFill>
                  <a:srgbClr val="BA56FF"/>
                </a:solidFill>
              </a:rPr>
              <a:t>S.Venkatesan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An Algorithm for Solving Distributed Termination Detection – </a:t>
            </a:r>
            <a:r>
              <a:rPr lang="en-US" sz="1600" i="1" dirty="0" err="1">
                <a:solidFill>
                  <a:srgbClr val="BA56FF"/>
                </a:solidFill>
              </a:rPr>
              <a:t>R.K.Arora</a:t>
            </a:r>
            <a:r>
              <a:rPr lang="en-US" sz="1600" i="1" dirty="0">
                <a:solidFill>
                  <a:srgbClr val="BA56FF"/>
                </a:solidFill>
              </a:rPr>
              <a:t> &amp; </a:t>
            </a:r>
            <a:r>
              <a:rPr lang="en-US" sz="1600" i="1" dirty="0" err="1">
                <a:solidFill>
                  <a:srgbClr val="BA56FF"/>
                </a:solidFill>
              </a:rPr>
              <a:t>M.N.Gupta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Distributed Computing – Principles, Algorithms &amp; Systems (Chapter 7) – </a:t>
            </a:r>
            <a:r>
              <a:rPr lang="en-US" sz="1600" i="1" dirty="0">
                <a:solidFill>
                  <a:srgbClr val="BA56FF"/>
                </a:solidFill>
              </a:rPr>
              <a:t>Ajay D. </a:t>
            </a:r>
            <a:r>
              <a:rPr lang="en-US" sz="1600" i="1" dirty="0" err="1">
                <a:solidFill>
                  <a:srgbClr val="BA56FF"/>
                </a:solidFill>
              </a:rPr>
              <a:t>Kshemkalyani</a:t>
            </a:r>
            <a:r>
              <a:rPr lang="en-US" sz="1600" i="1" dirty="0">
                <a:solidFill>
                  <a:srgbClr val="BA56FF"/>
                </a:solidFill>
              </a:rPr>
              <a:t> &amp; Mukesh Singhal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MPI The Complete Reference - </a:t>
            </a:r>
            <a:r>
              <a:rPr lang="en-US" sz="1600" i="1" dirty="0">
                <a:solidFill>
                  <a:srgbClr val="BA56FF"/>
                </a:solidFill>
              </a:rPr>
              <a:t>Marc </a:t>
            </a:r>
            <a:r>
              <a:rPr lang="en-US" sz="1600" i="1" dirty="0" err="1">
                <a:solidFill>
                  <a:srgbClr val="BA56FF"/>
                </a:solidFill>
              </a:rPr>
              <a:t>Snir</a:t>
            </a:r>
            <a:r>
              <a:rPr lang="en-US" sz="1600" i="1" dirty="0">
                <a:solidFill>
                  <a:srgbClr val="BA56FF"/>
                </a:solidFill>
              </a:rPr>
              <a:t>, Steve Otto, Steven Huss Lederman, David Walker, Jack </a:t>
            </a:r>
            <a:r>
              <a:rPr lang="en-US" sz="1600" i="1" dirty="0" err="1">
                <a:solidFill>
                  <a:srgbClr val="BA56FF"/>
                </a:solidFill>
              </a:rPr>
              <a:t>Dongarra</a:t>
            </a:r>
            <a:endParaRPr lang="en-US" sz="1600" i="1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OpenMPI 4.1.1 </a:t>
            </a:r>
            <a:r>
              <a:rPr lang="en-US" sz="1600" dirty="0">
                <a:solidFill>
                  <a:schemeClr val="bg1"/>
                </a:solidFill>
                <a:hlinkClick r:id="rId2"/>
              </a:rPr>
              <a:t>Documentation</a:t>
            </a:r>
            <a:r>
              <a:rPr lang="en-US" sz="1600" dirty="0">
                <a:solidFill>
                  <a:schemeClr val="bg1"/>
                </a:solidFill>
              </a:rPr>
              <a:t> - </a:t>
            </a:r>
            <a:r>
              <a:rPr lang="en-US" sz="1600" dirty="0">
                <a:solidFill>
                  <a:srgbClr val="BA56FF"/>
                </a:solidFill>
              </a:rPr>
              <a:t>https://</a:t>
            </a:r>
            <a:r>
              <a:rPr lang="en-US" sz="1600" dirty="0" err="1">
                <a:solidFill>
                  <a:srgbClr val="BA56FF"/>
                </a:solidFill>
              </a:rPr>
              <a:t>www.open-mpi.org</a:t>
            </a:r>
            <a:r>
              <a:rPr lang="en-US" sz="1600" dirty="0">
                <a:solidFill>
                  <a:srgbClr val="BA56FF"/>
                </a:solidFill>
              </a:rPr>
              <a:t>/doc/current/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hlinkClick r:id="rId3"/>
              </a:rPr>
              <a:t>Project GitHub Page</a:t>
            </a:r>
            <a:r>
              <a:rPr lang="en-US" sz="1600" dirty="0">
                <a:solidFill>
                  <a:schemeClr val="bg1"/>
                </a:solidFill>
              </a:rPr>
              <a:t> (will be made public after 30</a:t>
            </a:r>
            <a:r>
              <a:rPr lang="en-US" sz="1600" baseline="30000" dirty="0">
                <a:solidFill>
                  <a:schemeClr val="bg1"/>
                </a:solidFill>
              </a:rPr>
              <a:t>th</a:t>
            </a:r>
            <a:r>
              <a:rPr lang="en-US" sz="1600" dirty="0">
                <a:solidFill>
                  <a:schemeClr val="bg1"/>
                </a:solidFill>
              </a:rPr>
              <a:t> April, 11:55 PM)</a:t>
            </a:r>
          </a:p>
          <a:p>
            <a:r>
              <a:rPr lang="en-US" sz="1600" dirty="0">
                <a:solidFill>
                  <a:schemeClr val="bg1"/>
                </a:solidFill>
              </a:rPr>
              <a:t>      </a:t>
            </a:r>
            <a:r>
              <a:rPr lang="en-US" sz="1600" dirty="0">
                <a:solidFill>
                  <a:srgbClr val="BA56FF"/>
                </a:solidFill>
              </a:rPr>
              <a:t>https://</a:t>
            </a:r>
            <a:r>
              <a:rPr lang="en-US" sz="1600" dirty="0" err="1">
                <a:solidFill>
                  <a:srgbClr val="BA56FF"/>
                </a:solidFill>
              </a:rPr>
              <a:t>github.com</a:t>
            </a:r>
            <a:r>
              <a:rPr lang="en-US" sz="1600" dirty="0">
                <a:solidFill>
                  <a:srgbClr val="BA56FF"/>
                </a:solidFill>
              </a:rPr>
              <a:t>/</a:t>
            </a:r>
            <a:r>
              <a:rPr lang="en-US" sz="1600" dirty="0" err="1">
                <a:solidFill>
                  <a:srgbClr val="BA56FF"/>
                </a:solidFill>
              </a:rPr>
              <a:t>adisarip</a:t>
            </a:r>
            <a:r>
              <a:rPr lang="en-US" sz="1600" dirty="0">
                <a:solidFill>
                  <a:srgbClr val="BA56FF"/>
                </a:solidFill>
              </a:rPr>
              <a:t>/</a:t>
            </a:r>
            <a:r>
              <a:rPr lang="en-US" sz="1600" dirty="0" err="1">
                <a:solidFill>
                  <a:srgbClr val="BA56FF"/>
                </a:solidFill>
              </a:rPr>
              <a:t>DS_Project</a:t>
            </a:r>
            <a:endParaRPr lang="en-US" sz="1600" dirty="0">
              <a:solidFill>
                <a:srgbClr val="BA56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Presentation Video – [TODO]</a:t>
            </a:r>
          </a:p>
        </p:txBody>
      </p:sp>
    </p:spTree>
    <p:extLst>
      <p:ext uri="{BB962C8B-B14F-4D97-AF65-F5344CB8AC3E}">
        <p14:creationId xmlns:p14="http://schemas.microsoft.com/office/powerpoint/2010/main" val="8660492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3" name="Picture Placeholder 12" descr="Person running up stairs">
            <a:extLst>
              <a:ext uri="{FF2B5EF4-FFF2-40B4-BE49-F238E27FC236}">
                <a16:creationId xmlns:a16="http://schemas.microsoft.com/office/drawing/2014/main" id="{EC944911-7CDD-41CC-A7F0-5B0CF85D545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Assumptions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61790" y="2216210"/>
            <a:ext cx="10420585" cy="3315909"/>
          </a:xfrm>
          <a:prstGeom prst="rect">
            <a:avLst/>
          </a:prstGeom>
        </p:spPr>
        <p:txBody>
          <a:bodyPr>
            <a:normAutofit/>
          </a:bodyPr>
          <a:lstStyle/>
          <a:p>
            <a:pPr lvl="1" indent="-342900"/>
            <a:r>
              <a:rPr lang="en-US" sz="2000" dirty="0"/>
              <a:t>Minimum spanning tree (path) is known</a:t>
            </a:r>
          </a:p>
          <a:p>
            <a:pPr lvl="1" indent="-342900"/>
            <a:r>
              <a:rPr lang="en-US" sz="2000" dirty="0"/>
              <a:t>Nodes are available and not modified.</a:t>
            </a:r>
          </a:p>
          <a:p>
            <a:pPr lvl="1" indent="-342900"/>
            <a:r>
              <a:rPr lang="en-US" sz="2000" dirty="0"/>
              <a:t>No new channels (other than the edges of the MST) are established.</a:t>
            </a:r>
          </a:p>
          <a:p>
            <a:pPr lvl="1" indent="-342900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25270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a typeface="+mj-lt"/>
                <a:cs typeface="+mj-lt"/>
              </a:rPr>
              <a:t>Simple Algorithm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1790" y="2289362"/>
            <a:ext cx="4643481" cy="33159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 processes P</a:t>
            </a:r>
            <a:r>
              <a:rPr lang="en-US" baseline="-25000" dirty="0"/>
              <a:t>i</a:t>
            </a:r>
            <a:r>
              <a:rPr lang="en-US" dirty="0"/>
              <a:t> , 0 ≤ </a:t>
            </a:r>
            <a:r>
              <a:rPr lang="en-US" dirty="0" err="1"/>
              <a:t>i</a:t>
            </a:r>
            <a:r>
              <a:rPr lang="en-US" dirty="0"/>
              <a:t> ≤N, which are modeled as the nodes </a:t>
            </a:r>
            <a:r>
              <a:rPr lang="en-US" dirty="0" err="1"/>
              <a:t>i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edges of the graph represent the communication channels.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Children report to their parents, if they have terminated.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parent node will similarly report to its parent when it has completed processing and all of its immediate children have terminated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Algorithm terminated when root terminates.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472" y="1033272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728DC-195E-4A4E-AEBA-5E0D1DB03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1"/>
            <a:ext cx="7283866" cy="2360676"/>
          </a:xfrm>
        </p:spPr>
        <p:txBody>
          <a:bodyPr>
            <a:normAutofit/>
          </a:bodyPr>
          <a:lstStyle/>
          <a:p>
            <a:r>
              <a:rPr lang="en-US" sz="2400" dirty="0"/>
              <a:t>Problem with the algorithm: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The algorithm fails when a process (after it has sent a token to its parent), receives a message from some other process.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3685031"/>
            <a:ext cx="4161482" cy="31313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4298" y="4828032"/>
            <a:ext cx="869286" cy="68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54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1040238"/>
            <a:ext cx="4941477" cy="610863"/>
          </a:xfrm>
        </p:spPr>
        <p:txBody>
          <a:bodyPr>
            <a:normAutofit/>
          </a:bodyPr>
          <a:lstStyle/>
          <a:p>
            <a:r>
              <a:rPr lang="en-US" b="0" dirty="0" err="1"/>
              <a:t>Rodney.W.Topor’s</a:t>
            </a:r>
            <a:endParaRPr lang="en-US" b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5211" y="2195404"/>
            <a:ext cx="5783055" cy="365907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Initially color all the processes and tokens as WHITE.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process turns BLACK when it sends a message to some other process. It turns WHITE, after it has sent the BLACK token to its parent.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Upon receiving a BLACK token (from one of the child(s)) Root will send a REPEAT signal to all its children propagating till leaf node.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leaf nodes then restart the algorithm on receiving the REPEAT signal.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Root node concludes that termination detection is complete only on receiving WHITE tokens from all the child nodes.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6051" y="1959930"/>
            <a:ext cx="4392919" cy="345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730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Performance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61790" y="2216210"/>
            <a:ext cx="10420585" cy="331590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1" indent="-342900"/>
            <a:r>
              <a:rPr lang="en-US" sz="2000" dirty="0"/>
              <a:t>Best case Message Complexity O(N) </a:t>
            </a:r>
          </a:p>
          <a:p>
            <a:pPr lvl="2" indent="-342900"/>
            <a:r>
              <a:rPr lang="en-US" sz="1600" dirty="0"/>
              <a:t>One Round</a:t>
            </a:r>
          </a:p>
          <a:p>
            <a:pPr marL="800100" lvl="2" indent="0">
              <a:buNone/>
            </a:pPr>
            <a:endParaRPr lang="en-US" sz="1600" dirty="0"/>
          </a:p>
          <a:p>
            <a:pPr lvl="1" indent="-342900"/>
            <a:r>
              <a:rPr lang="en-US" sz="2000" dirty="0"/>
              <a:t>Worst case Message Complexity O(N*M) </a:t>
            </a:r>
          </a:p>
          <a:p>
            <a:pPr lvl="2" indent="-342900"/>
            <a:r>
              <a:rPr lang="en-US" sz="1600" dirty="0"/>
              <a:t>M – no of computation messages exchanged on black token</a:t>
            </a:r>
          </a:p>
          <a:p>
            <a:pPr marL="800100" lvl="2" indent="0">
              <a:buNone/>
            </a:pPr>
            <a:endParaRPr lang="en-US" sz="2000" dirty="0"/>
          </a:p>
          <a:p>
            <a:pPr lvl="1" indent="-342900"/>
            <a:r>
              <a:rPr lang="en-US" sz="2000" dirty="0"/>
              <a:t>Best case - when the token needs to be sent to its parent so N nodes will lead to O(N) complexity.</a:t>
            </a:r>
          </a:p>
          <a:p>
            <a:pPr marL="342900" lvl="1" indent="0">
              <a:buNone/>
            </a:pPr>
            <a:endParaRPr lang="en-US" sz="2000" dirty="0"/>
          </a:p>
          <a:p>
            <a:pPr lvl="1" indent="-342900"/>
            <a:r>
              <a:rPr lang="en-US" sz="2000" dirty="0"/>
              <a:t>Worst case - if it takes M no of rounds of tokens passing. Then M times N nodes must communicate and marks for complexity O(N * M).</a:t>
            </a:r>
          </a:p>
        </p:txBody>
      </p:sp>
    </p:spTree>
    <p:extLst>
      <p:ext uri="{BB962C8B-B14F-4D97-AF65-F5344CB8AC3E}">
        <p14:creationId xmlns:p14="http://schemas.microsoft.com/office/powerpoint/2010/main" val="1562191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FA04-6227-9040-92A6-9514A59B8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9908193" cy="610863"/>
          </a:xfrm>
        </p:spPr>
        <p:txBody>
          <a:bodyPr>
            <a:normAutofit/>
          </a:bodyPr>
          <a:lstStyle/>
          <a:p>
            <a:r>
              <a:rPr lang="en-US" sz="4000" b="0" dirty="0" err="1"/>
              <a:t>S.Chandrasekaran</a:t>
            </a:r>
            <a:r>
              <a:rPr lang="en-US" sz="4000" b="0" dirty="0"/>
              <a:t> And </a:t>
            </a:r>
            <a:r>
              <a:rPr lang="en-US" sz="4000" b="0" dirty="0" err="1"/>
              <a:t>S.Venkatesan’s</a:t>
            </a:r>
            <a:endParaRPr lang="en-US" sz="4000" b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802D8-6C81-6C4F-97CF-C1F2344EE8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 algn="l"/>
            <a:fld id="{294A09A9-5501-47C1-A89A-A340965A2BE2}" type="slidenum">
              <a:rPr lang="en-US" smtClean="0"/>
              <a:pPr algn="l"/>
              <a:t>8</a:t>
            </a:fld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843752" y="2194153"/>
            <a:ext cx="6216028" cy="448031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/>
              <a:t>An extension of </a:t>
            </a:r>
            <a:r>
              <a:rPr lang="en-US" sz="1800" dirty="0" err="1"/>
              <a:t>Rodney.W.Topor</a:t>
            </a:r>
            <a:r>
              <a:rPr lang="en-US" sz="1800" dirty="0"/>
              <a:t>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When a node </a:t>
            </a:r>
            <a:r>
              <a:rPr lang="en-US" sz="1800" i="1" dirty="0"/>
              <a:t>p </a:t>
            </a:r>
            <a:r>
              <a:rPr lang="en-US" sz="1800" dirty="0"/>
              <a:t>sends a message </a:t>
            </a:r>
            <a:r>
              <a:rPr lang="en-US" sz="1800" i="1" dirty="0"/>
              <a:t>m </a:t>
            </a:r>
            <a:r>
              <a:rPr lang="en-US" sz="1800" dirty="0"/>
              <a:t>to node </a:t>
            </a:r>
            <a:r>
              <a:rPr lang="en-US" sz="1800" i="1" dirty="0"/>
              <a:t>q</a:t>
            </a:r>
            <a:r>
              <a:rPr lang="en-US" sz="1800" dirty="0"/>
              <a:t>, </a:t>
            </a:r>
            <a:r>
              <a:rPr lang="en-US" sz="1800" i="1" dirty="0"/>
              <a:t>p </a:t>
            </a:r>
            <a:r>
              <a:rPr lang="en-US" sz="1800" dirty="0"/>
              <a:t>should wait until </a:t>
            </a:r>
            <a:r>
              <a:rPr lang="en-US" sz="1800" b="1" i="1" dirty="0"/>
              <a:t>q</a:t>
            </a:r>
            <a:r>
              <a:rPr lang="en-US" sz="1800" i="1" dirty="0"/>
              <a:t> </a:t>
            </a:r>
            <a:r>
              <a:rPr lang="en-US" sz="1800" dirty="0"/>
              <a:t>becomes idle.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When the node </a:t>
            </a:r>
            <a:r>
              <a:rPr lang="en-US" sz="1800" i="1" dirty="0"/>
              <a:t>q </a:t>
            </a:r>
            <a:r>
              <a:rPr lang="en-US" sz="1800" dirty="0"/>
              <a:t>terminates, it sends an acknowledgement (a CONTROL message) to node </a:t>
            </a:r>
            <a:r>
              <a:rPr lang="en-US" sz="1800" i="1" dirty="0"/>
              <a:t>p </a:t>
            </a:r>
            <a:r>
              <a:rPr lang="en-US" sz="1800" dirty="0"/>
              <a:t>informing node </a:t>
            </a:r>
            <a:r>
              <a:rPr lang="en-US" sz="1800" i="1" dirty="0"/>
              <a:t>p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Both the sender and the receiver keep track of each message exchange.</a:t>
            </a:r>
            <a:endParaRPr lang="en-US" sz="1800" i="1" dirty="0"/>
          </a:p>
          <a:p>
            <a:pPr>
              <a:lnSpc>
                <a:spcPct val="150000"/>
              </a:lnSpc>
            </a:pPr>
            <a:r>
              <a:rPr lang="en-US" sz="1800" dirty="0"/>
              <a:t>All nodes will only send WHITE token.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A message optimal way of termination detection.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873" y="1933683"/>
            <a:ext cx="3791913" cy="331030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36" y="1593017"/>
            <a:ext cx="4837256" cy="68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55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FA04-6227-9040-92A6-9514A59B8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Performance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657E5-4675-E84E-840E-4F6D4868C5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Topor’s</a:t>
            </a:r>
            <a:r>
              <a:rPr lang="en-US" dirty="0"/>
              <a:t> model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4B9306-DDC0-AD4F-A9C2-739C6AEB0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86446"/>
            <a:ext cx="4827178" cy="1942138"/>
          </a:xfrm>
        </p:spPr>
        <p:txBody>
          <a:bodyPr/>
          <a:lstStyle/>
          <a:p>
            <a:r>
              <a:rPr lang="en-US" dirty="0"/>
              <a:t>Worse Case Message Complexity O(N*M)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F03CC0-7DA0-ED4F-B612-580E138D588A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Message Optimal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D8EEE0-6E1C-9F47-936F-25FCC2FC368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2230054"/>
          </a:xfrm>
        </p:spPr>
        <p:txBody>
          <a:bodyPr>
            <a:normAutofit/>
          </a:bodyPr>
          <a:lstStyle/>
          <a:p>
            <a:r>
              <a:rPr lang="en-US" dirty="0"/>
              <a:t>the total number of messages generated by the algorithm is 2* |E| + |V| − 1 + M.</a:t>
            </a:r>
          </a:p>
          <a:p>
            <a:pPr lvl="1"/>
            <a:r>
              <a:rPr lang="en-US" dirty="0"/>
              <a:t>E edges – links / warning messages</a:t>
            </a:r>
          </a:p>
          <a:p>
            <a:pPr lvl="1"/>
            <a:r>
              <a:rPr lang="en-US" dirty="0"/>
              <a:t>M remove message</a:t>
            </a:r>
          </a:p>
          <a:p>
            <a:pPr lvl="1"/>
            <a:r>
              <a:rPr lang="en-US" dirty="0"/>
              <a:t>V nodes</a:t>
            </a:r>
          </a:p>
          <a:p>
            <a:r>
              <a:rPr lang="en-US" dirty="0"/>
              <a:t>Message Complexity </a:t>
            </a:r>
            <a:r>
              <a:rPr lang="pt-BR" dirty="0"/>
              <a:t>O(|E| + M) </a:t>
            </a:r>
          </a:p>
          <a:p>
            <a:pPr lvl="1"/>
            <a:r>
              <a:rPr lang="pt-BR" dirty="0"/>
              <a:t>as |E| &gt; |V|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802D8-6C81-6C4F-97CF-C1F2344EE8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pPr algn="l"/>
            <a:fld id="{294A09A9-5501-47C1-A89A-A340965A2BE2}" type="slidenum">
              <a:rPr lang="en-US" smtClean="0"/>
              <a:pPr algn="l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498970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C_MW_JS_SL_v2" id="{50B954A5-DC84-41DE-87BB-B459A4E7EDA7}" vid="{75F44519-9FD6-49F7-AB9C-46D055682C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C8E66C-AC30-44BA-8882-3290DF968F1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1446DA3-37A7-4516-A4F6-8B99D0D312B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3804F14-618B-48E0-A956-DD76B6099D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717</TotalTime>
  <Words>1958</Words>
  <Application>Microsoft Macintosh PowerPoint</Application>
  <PresentationFormat>Widescreen</PresentationFormat>
  <Paragraphs>400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Franklin Gothic Book</vt:lpstr>
      <vt:lpstr>Franklin Gothic Demi</vt:lpstr>
      <vt:lpstr>Wingdings</vt:lpstr>
      <vt:lpstr>Theme1</vt:lpstr>
      <vt:lpstr>Spanning Tree based Termination Detection</vt:lpstr>
      <vt:lpstr>Pre-Work</vt:lpstr>
      <vt:lpstr>Assumptions</vt:lpstr>
      <vt:lpstr>Simple Algorithm</vt:lpstr>
      <vt:lpstr>Problem with the algorithm:  The algorithm fails when a process (after it has sent a token to its parent), receives a message from some other process.</vt:lpstr>
      <vt:lpstr>Rodney.W.Topor’s</vt:lpstr>
      <vt:lpstr>Performance</vt:lpstr>
      <vt:lpstr>S.Chandrasekaran And S.Venkatesan’s</vt:lpstr>
      <vt:lpstr>Performance</vt:lpstr>
      <vt:lpstr>R.K.Arora and M.N.Gupta’s</vt:lpstr>
      <vt:lpstr>R.K.Arora and M.N.Gupta’s</vt:lpstr>
      <vt:lpstr>Our Model</vt:lpstr>
      <vt:lpstr>Comparision</vt:lpstr>
      <vt:lpstr>Rodney Topor - A Deep Dive (Design &amp; Implementation)</vt:lpstr>
      <vt:lpstr>Design</vt:lpstr>
      <vt:lpstr>Implementation</vt:lpstr>
      <vt:lpstr>Implementation (contd..)</vt:lpstr>
      <vt:lpstr>Message passing between nodes/processes</vt:lpstr>
      <vt:lpstr>MASTER</vt:lpstr>
      <vt:lpstr>WORKER</vt:lpstr>
      <vt:lpstr>WORKER (contd..)</vt:lpstr>
      <vt:lpstr>Sample Input Data</vt:lpstr>
      <vt:lpstr>Sample Routing Table</vt:lpstr>
      <vt:lpstr>Execution Run</vt:lpstr>
      <vt:lpstr>Execution Run (contd..)</vt:lpstr>
      <vt:lpstr>Execution Run (contd..)</vt:lpstr>
      <vt:lpstr>Execution Run (contd..)</vt:lpstr>
      <vt:lpstr>References &amp; Project Links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Annual Review</dc:title>
  <dc:creator/>
  <cp:lastModifiedBy>Aditya Saripalli</cp:lastModifiedBy>
  <cp:revision>144</cp:revision>
  <dcterms:created xsi:type="dcterms:W3CDTF">2021-04-22T10:17:49Z</dcterms:created>
  <dcterms:modified xsi:type="dcterms:W3CDTF">2021-04-30T11:12:43Z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